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8"/>
    <p:sldId id="266" r:id="rId17"/>
    <p:sldId id="267" r:id="rId16"/>
  </p:sldIdLst>
  <p:sldSz cy="9000000" cx="9144000"/>
  <p:notesSz cx="6858000" cy="9144000"/>
  <p:embeddedFontLst>
    <p:embeddedFont>
      <p:font typeface="Playfair Display"/>
      <p:regular r:id="rId19"/>
      <p:bold r:id="rId20"/>
      <p:italic r:id="rId21"/>
      <p:boldItalic r:id="rId22"/>
    </p:embeddedFont>
    <p:embeddedFont>
      <p:font typeface="Montserrat"/>
      <p:regular r:id="rId23"/>
      <p:bold r:id="rId24"/>
      <p:italic r:id="rId25"/>
      <p:boldItalic r:id="rId26"/>
    </p:embeddedFont>
    <p:embeddedFont>
      <p:font typeface="Tahoma"/>
      <p:regular r:id="rId27"/>
      <p:bold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3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C3B24E-9BAC-42C5-B704-383B05058F30}">
  <a:tblStyle styleId="{FEC3B24E-9BAC-42C5-B704-383B05058F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5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2.xml"/><Relationship Id="rId17" Type="http://schemas.openxmlformats.org/officeDocument/2006/relationships/slide" Target="slides/slide11.xml"/><Relationship Id="rId18" Type="http://schemas.openxmlformats.org/officeDocument/2006/relationships/slide" Target="slides/slide10.xml"/><Relationship Id="rId19" Type="http://schemas.openxmlformats.org/officeDocument/2006/relationships/font" Target="fonts/PlayfairDisplay-regular.fntdata"/><Relationship Id="rId20" Type="http://schemas.openxmlformats.org/officeDocument/2006/relationships/font" Target="fonts/PlayfairDisplay-bold.fntdata"/><Relationship Id="rId21" Type="http://schemas.openxmlformats.org/officeDocument/2006/relationships/font" Target="fonts/PlayfairDisplay-italic.fntdata"/><Relationship Id="rId22" Type="http://schemas.openxmlformats.org/officeDocument/2006/relationships/font" Target="fonts/PlayfairDisplay-boldItalic.fntdata"/><Relationship Id="rId23" Type="http://schemas.openxmlformats.org/officeDocument/2006/relationships/font" Target="fonts/Montserrat-regular.fntdata"/><Relationship Id="rId24" Type="http://schemas.openxmlformats.org/officeDocument/2006/relationships/font" Target="fonts/Montserrat-bold.fntdata"/><Relationship Id="rId25" Type="http://schemas.openxmlformats.org/officeDocument/2006/relationships/font" Target="fonts/Montserrat-italic.fntdata"/><Relationship Id="rId26" Type="http://schemas.openxmlformats.org/officeDocument/2006/relationships/font" Target="fonts/Montserrat-boldItalic.fntdata"/><Relationship Id="rId27" Type="http://schemas.openxmlformats.org/officeDocument/2006/relationships/font" Target="fonts/Tahoma-regular.fntdata"/><Relationship Id="rId28" Type="http://schemas.openxmlformats.org/officeDocument/2006/relationships/font" Target="fonts/Tahoma-bold.fntdata"/><Relationship Id="rId29" Type="http://schemas.openxmlformats.org/officeDocument/2006/relationships/font" Target="fonts/Oswald-regular.fntdata"/><Relationship Id="rId30" Type="http://schemas.openxmlformats.org/officeDocument/2006/relationships/font" Target="fonts/Oswald-bold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687384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:notes"/>
          <p:cNvSpPr/>
          <p:nvPr>
            <p:ph idx="2" type="sldImg"/>
          </p:nvPr>
        </p:nvSpPr>
        <p:spPr>
          <a:xfrm>
            <a:off x="1687384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15553b4828_0_141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15553b4828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15553b4828_0_155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15553b4828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15553b4828_0_119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15553b482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15553b4828_0_128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15553b4828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486e26daa8_0_31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486e26daa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486e26daa8_0_37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486e26daa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486e26daa8_0_60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486e26daa8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486e26daa8_0_66:notes"/>
          <p:cNvSpPr/>
          <p:nvPr>
            <p:ph idx="2" type="sldImg"/>
          </p:nvPr>
        </p:nvSpPr>
        <p:spPr>
          <a:xfrm>
            <a:off x="1687368" y="685800"/>
            <a:ext cx="348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486e26daa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08475" y="5060061"/>
            <a:ext cx="8455500" cy="3756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22475" y="217017"/>
            <a:ext cx="4910100" cy="10110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4286250" y="0"/>
            <a:ext cx="72300" cy="900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3"/>
          <p:cNvSpPr/>
          <p:nvPr/>
        </p:nvSpPr>
        <p:spPr>
          <a:xfrm>
            <a:off x="4358475" y="0"/>
            <a:ext cx="3853200" cy="900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44250" y="2456430"/>
            <a:ext cx="8455500" cy="37563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44250" y="6212861"/>
            <a:ext cx="4910100" cy="10110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 rot="5400000">
            <a:off x="4534800" y="2297489"/>
            <a:ext cx="744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4"/>
          <p:cNvSpPr txBox="1"/>
          <p:nvPr>
            <p:ph type="title"/>
          </p:nvPr>
        </p:nvSpPr>
        <p:spPr>
          <a:xfrm>
            <a:off x="344250" y="2456430"/>
            <a:ext cx="8455500" cy="37563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397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477050"/>
            <a:ext cx="8520600" cy="7260000"/>
          </a:xfrm>
          <a:prstGeom prst="rect">
            <a:avLst/>
          </a:prstGeom>
          <a:solidFill>
            <a:srgbClr val="C9DAF8"/>
          </a:solidFill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778699"/>
            <a:ext cx="8520600" cy="68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311700" y="1539650"/>
            <a:ext cx="3999900" cy="70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832400" y="1539650"/>
            <a:ext cx="3999900" cy="70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778699"/>
            <a:ext cx="85206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920997"/>
            <a:ext cx="5618700" cy="7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31"/>
            <a:ext cx="4572000" cy="900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" name="Google Shape;37;p9"/>
          <p:cNvCxnSpPr/>
          <p:nvPr/>
        </p:nvCxnSpPr>
        <p:spPr>
          <a:xfrm>
            <a:off x="5029675" y="7866142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892695"/>
            <a:ext cx="4045200" cy="312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5111813"/>
            <a:ext cx="4045200" cy="23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1267192"/>
            <a:ext cx="3837000" cy="646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7402581"/>
            <a:ext cx="59988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97999" y="8204303"/>
            <a:ext cx="5487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778699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89575"/>
            <a:ext cx="8520600" cy="72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ctrTitle"/>
          </p:nvPr>
        </p:nvSpPr>
        <p:spPr>
          <a:xfrm>
            <a:off x="308475" y="5060061"/>
            <a:ext cx="8455500" cy="3756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Analyse fonctionnelle</a:t>
            </a:r>
            <a:endParaRPr/>
          </a:p>
        </p:txBody>
      </p:sp>
      <p:sp>
        <p:nvSpPr>
          <p:cNvPr id="52" name="Google Shape;52;p12"/>
          <p:cNvSpPr txBox="1"/>
          <p:nvPr>
            <p:ph idx="1" type="subTitle"/>
          </p:nvPr>
        </p:nvSpPr>
        <p:spPr>
          <a:xfrm>
            <a:off x="122475" y="217017"/>
            <a:ext cx="4910100" cy="101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PROJET web transactionnel</a:t>
            </a:r>
            <a:endParaRPr/>
          </a:p>
        </p:txBody>
      </p:sp>
      <p:sp>
        <p:nvSpPr>
          <p:cNvPr id="53" name="Google Shape;53;p12"/>
          <p:cNvSpPr txBox="1"/>
          <p:nvPr/>
        </p:nvSpPr>
        <p:spPr>
          <a:xfrm>
            <a:off x="1419475" y="8083175"/>
            <a:ext cx="6455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300">
                <a:solidFill>
                  <a:srgbClr val="6FA8DC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VOTRE NOM DE PROJET</a:t>
            </a:r>
            <a:endParaRPr b="1" sz="3300">
              <a:solidFill>
                <a:srgbClr val="6FA8DC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344250" y="2456430"/>
            <a:ext cx="8455500" cy="375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FENÊTRES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44250" y="6212861"/>
            <a:ext cx="4910100" cy="101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UTILISATEUR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1028575" y="5156400"/>
            <a:ext cx="7294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Ici vous insérez les </a:t>
            </a:r>
            <a:r>
              <a:rPr b="1"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MAQUETTES</a:t>
            </a:r>
            <a:r>
              <a:rPr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 des fenêtres de votre site web.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00" y="1955550"/>
            <a:ext cx="6458670" cy="64431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389200" y="1012525"/>
            <a:ext cx="8438100" cy="80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Playfair Display"/>
                <a:ea typeface="Playfair Display"/>
                <a:cs typeface="Playfair Display"/>
                <a:sym typeface="Playfair Display"/>
              </a:rPr>
              <a:t>DESCRIPTION de votre FENÊTRE !  Remplir la boîte….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</a:t>
            </a:r>
            <a:r>
              <a:rPr lang="fr">
                <a:highlight>
                  <a:srgbClr val="C6D9F1"/>
                </a:highlight>
              </a:rPr>
              <a:t> de la MAQUETTE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13047" l="0" r="0" t="1955"/>
          <a:stretch/>
        </p:blipFill>
        <p:spPr>
          <a:xfrm>
            <a:off x="387900" y="1962600"/>
            <a:ext cx="7428677" cy="64360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389200" y="1012525"/>
            <a:ext cx="8438100" cy="80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Playfair Display"/>
                <a:ea typeface="Playfair Display"/>
                <a:cs typeface="Playfair Display"/>
                <a:sym typeface="Playfair Display"/>
              </a:rPr>
              <a:t>DESCRIPTION de votre FENÊTRE !  Remplir la boîte….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76" name="Google Shape;76;p15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 de la MAQUETTE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10322" l="0" r="0" t="0"/>
          <a:stretch/>
        </p:blipFill>
        <p:spPr>
          <a:xfrm>
            <a:off x="373950" y="1933100"/>
            <a:ext cx="7244458" cy="64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sp>
        <p:nvSpPr>
          <p:cNvPr id="83" name="Google Shape;83;p16"/>
          <p:cNvSpPr txBox="1"/>
          <p:nvPr/>
        </p:nvSpPr>
        <p:spPr>
          <a:xfrm>
            <a:off x="389200" y="1012525"/>
            <a:ext cx="8438100" cy="80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Playfair Display"/>
                <a:ea typeface="Playfair Display"/>
                <a:cs typeface="Playfair Display"/>
                <a:sym typeface="Playfair Display"/>
              </a:rPr>
              <a:t>DESCRIPTION de votre FENÊTRE !  Remplir la boîte….</a:t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4" name="Google Shape;84;p16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 de la MAQUETTE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ctrTitle"/>
          </p:nvPr>
        </p:nvSpPr>
        <p:spPr>
          <a:xfrm>
            <a:off x="344250" y="2456430"/>
            <a:ext cx="8455500" cy="375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FENÊTRES</a:t>
            </a:r>
            <a:endParaRPr/>
          </a:p>
        </p:txBody>
      </p:sp>
      <p:sp>
        <p:nvSpPr>
          <p:cNvPr id="90" name="Google Shape;90;p17"/>
          <p:cNvSpPr txBox="1"/>
          <p:nvPr>
            <p:ph idx="1" type="subTitle"/>
          </p:nvPr>
        </p:nvSpPr>
        <p:spPr>
          <a:xfrm>
            <a:off x="344250" y="6212861"/>
            <a:ext cx="4910100" cy="101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UTILISATEUR</a:t>
            </a:r>
            <a:endParaRPr/>
          </a:p>
        </p:txBody>
      </p:sp>
      <p:sp>
        <p:nvSpPr>
          <p:cNvPr id="91" name="Google Shape;91;p17"/>
          <p:cNvSpPr txBox="1"/>
          <p:nvPr/>
        </p:nvSpPr>
        <p:spPr>
          <a:xfrm>
            <a:off x="1028575" y="5156400"/>
            <a:ext cx="72948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Ici vous insérez les </a:t>
            </a:r>
            <a:r>
              <a:rPr b="1"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PROTOTYPES HTML &amp; CSS</a:t>
            </a:r>
            <a:r>
              <a:rPr lang="fr" sz="1700">
                <a:solidFill>
                  <a:srgbClr val="E36C0A"/>
                </a:solidFill>
                <a:latin typeface="Tahoma"/>
                <a:ea typeface="Tahoma"/>
                <a:cs typeface="Tahoma"/>
                <a:sym typeface="Tahoma"/>
              </a:rPr>
              <a:t> des fenêtres de votre site web.</a:t>
            </a:r>
            <a:endParaRPr sz="20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00" y="868700"/>
            <a:ext cx="7548143" cy="75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 du </a:t>
            </a:r>
            <a:r>
              <a:rPr lang="fr">
                <a:highlight>
                  <a:srgbClr val="C6D9F1"/>
                </a:highlight>
              </a:rPr>
              <a:t>PROTOTYPES HTML &amp; CSS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00" y="868700"/>
            <a:ext cx="7548143" cy="75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 du PROTOTYPES HTML &amp; CSS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2452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TITRE de la FENÊTRE</a:t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600" y="868700"/>
            <a:ext cx="7548143" cy="75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8398699"/>
            <a:ext cx="8520600" cy="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C6D9F1"/>
                </a:highlight>
              </a:rPr>
              <a:t>AUTEUR du PROTOTYPES HTML &amp; CSS</a:t>
            </a:r>
            <a:endParaRPr>
              <a:highlight>
                <a:srgbClr val="C6D9F1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B2D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2430000"/>
            <a:ext cx="8595360" cy="378000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sz="6000" b="1" i="0">
                <a:solidFill>
                  <a:srgbClr val="1C1C1C"/>
                </a:solidFill>
              </a:rPr>
              <a:t>SCÉNARIOS</a:t>
            </a:r>
          </a:p>
          <a:p>
            <a:r>
              <a:rPr sz="1800" b="0" i="0">
                <a:solidFill>
                  <a:srgbClr val="E8710A"/>
                </a:solidFill>
              </a:rPr>
              <a:t/>
            </a:r>
          </a:p>
          <a:p>
            <a:r>
              <a:rPr sz="1800" b="0" i="0">
                <a:solidFill>
                  <a:srgbClr val="E8710A"/>
                </a:solidFill>
              </a:rPr>
              <a:t>Ici vous insérez le SCÉNARIO de chaque CAS D'UTILISATION de votre site web :</a:t>
            </a:r>
          </a:p>
          <a:p>
            <a:r>
              <a:rPr sz="1800" b="1" i="0">
                <a:solidFill>
                  <a:srgbClr val="E8710A"/>
                </a:solidFill>
              </a:rPr>
              <a:t>la FICHE DE CAS D'UTILISATION ou le STORYBOARD, au choix.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6480000"/>
            <a:ext cx="4572000" cy="508000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r>
              <a:rPr b="1" sz="2200">
                <a:solidFill>
                  <a:srgbClr val="FFFFFF"/>
                </a:solidFill>
              </a:rPr>
              <a:t>INTERFACE UTILISATEUR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778699"/>
            <a:ext cx="85206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CAS D'UTILISATION : (nom de la fonctionnalité) </a:t>
            </a:r>
            <a:endParaRPr/>
          </a:p>
        </p:txBody>
      </p:sp>
      <p:graphicFrame>
        <p:nvGraphicFramePr>
          <p:cNvPr id="114" name="Google Shape;114;p21"/>
          <p:cNvGraphicFramePr/>
          <p:nvPr/>
        </p:nvGraphicFramePr>
        <p:xfrm>
          <a:off x="311700" y="169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{8BC6F2D2-9DD2-4DE8-8030-B4C4F8A62F9E}</a:tableStyleId>
              </a:tblPr>
              <a:tblGrid>
                <a:gridCol w="1588800"/>
                <a:gridCol w="5600925"/>
                <a:gridCol w="1330875"/>
              </a:tblGrid>
              <a:tr h="185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hMerge="1"/>
              </a:tr>
              <a:tr h="20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Résumé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20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Acteur principal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209700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Autres </a:t>
                      </a: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Intervenants</a:t>
                      </a:r>
                      <a:b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(s'il y a lieu)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Intervenant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Rôle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</a:tr>
              <a:tr h="1852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852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852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Préconditions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20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Postconditions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  <a:tr h="2097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Déclencheur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hMerge="1"/>
              </a:tr>
            </a:tbl>
          </a:graphicData>
        </a:graphic>
      </p:graphicFrame>
      <p:graphicFrame>
        <p:nvGraphicFramePr>
          <p:cNvPr id="115" name="Google Shape;115;p21"/>
          <p:cNvGraphicFramePr/>
          <p:nvPr/>
        </p:nvGraphicFramePr>
        <p:xfrm>
          <a:off x="311700" y="3983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{8BC6F2D2-9DD2-4DE8-8030-B4C4F8A62F9E}</a:tableStyleId>
              </a:tblPr>
              <a:tblGrid>
                <a:gridCol w="1597725"/>
                <a:gridCol w="659750"/>
                <a:gridCol w="6263125"/>
              </a:tblGrid>
              <a:tr h="165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Scénario nominal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Étape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</a:tr>
              <a:tr h="173375">
                <a:tc rowSpan="16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r>
                        <a:rPr lang="fr" sz="1100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OUPUT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Google Shape;116;p21"/>
          <p:cNvGraphicFramePr/>
          <p:nvPr/>
        </p:nvGraphicFramePr>
        <p:xfrm>
          <a:off x="311688" y="7556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{8BC6F2D2-9DD2-4DE8-8030-B4C4F8A62F9E}</a:tableStyleId>
              </a:tblPr>
              <a:tblGrid>
                <a:gridCol w="1588800"/>
                <a:gridCol w="668675"/>
                <a:gridCol w="6263150"/>
              </a:tblGrid>
              <a:tr h="165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Scénarios alternatifs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Étape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Actions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D9F1"/>
                    </a:solidFill>
                  </a:tcPr>
                </a:tc>
              </a:tr>
              <a:tr h="173375">
                <a:tc rowSpan="5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 anchor="ctr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2.2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73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5.1.1</a:t>
                      </a:r>
                      <a:endParaRPr sz="1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38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000"/>
                        <a:t>5.1.2</a:t>
                      </a:r>
                      <a:endParaRPr sz="1000"/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38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5725" marB="0" marR="5725" marL="5725">
                    <a:lnL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7" name="Google Shape;117;p21"/>
          <p:cNvSpPr/>
          <p:nvPr/>
        </p:nvSpPr>
        <p:spPr>
          <a:xfrm>
            <a:off x="495775" y="4349975"/>
            <a:ext cx="1247700" cy="9114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Ici on doit alterner INPUT et OUTPUT</a:t>
            </a:r>
            <a:endParaRPr/>
          </a:p>
        </p:txBody>
      </p:sp>
      <p:sp>
        <p:nvSpPr>
          <p:cNvPr id="118" name="Google Shape;118;p21"/>
          <p:cNvSpPr/>
          <p:nvPr/>
        </p:nvSpPr>
        <p:spPr>
          <a:xfrm>
            <a:off x="495775" y="5501500"/>
            <a:ext cx="1293900" cy="1295700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On doit nommer les FENÊTRES impliquées par leur NOM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778699"/>
            <a:ext cx="85206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STORYBOARD : nom de la fonctionnalité</a:t>
            </a:r>
            <a:endParaRPr/>
          </a:p>
        </p:txBody>
      </p:sp>
      <p:sp>
        <p:nvSpPr>
          <p:cNvPr id="124" name="Google Shape;124;p22"/>
          <p:cNvSpPr txBox="1"/>
          <p:nvPr/>
        </p:nvSpPr>
        <p:spPr>
          <a:xfrm>
            <a:off x="461125" y="1415425"/>
            <a:ext cx="8283600" cy="93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Playfair Display"/>
                <a:ea typeface="Playfair Display"/>
                <a:cs typeface="Playfair Display"/>
                <a:sym typeface="Playfair Display"/>
              </a:rPr>
              <a:t>ICI vous POUVEZ placer un lien vers un storyboard EXTERNE s'il est public ou vers une image si vous désirez offrir une vue plus détaillée que ci-dessous.  (facultatif)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5" name="Google Shape;125;p22"/>
          <p:cNvSpPr txBox="1"/>
          <p:nvPr/>
        </p:nvSpPr>
        <p:spPr>
          <a:xfrm>
            <a:off x="461125" y="2631500"/>
            <a:ext cx="8283600" cy="612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Playfair Display"/>
                <a:ea typeface="Playfair Display"/>
                <a:cs typeface="Playfair Display"/>
                <a:sym typeface="Playfair Display"/>
              </a:rPr>
              <a:t>PLACEZ une copie de votre storyboard ci-dessous : (obligatoire) </a:t>
            </a:r>
            <a:endParaRPr b="1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 b="3894" l="4589" r="0" t="3616"/>
          <a:stretch/>
        </p:blipFill>
        <p:spPr>
          <a:xfrm>
            <a:off x="507800" y="2973650"/>
            <a:ext cx="5639550" cy="566077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/>
          <p:nvPr/>
        </p:nvSpPr>
        <p:spPr>
          <a:xfrm>
            <a:off x="6306375" y="2973650"/>
            <a:ext cx="2268600" cy="1823400"/>
          </a:xfrm>
          <a:prstGeom prst="wedgeRoundRectCallout">
            <a:avLst>
              <a:gd fmla="val -61448" name="adj1"/>
              <a:gd fmla="val 43601" name="adj2"/>
              <a:gd fmla="val 0" name="adj3"/>
            </a:avLst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CHAQUE fenêtre doit avoir un </a:t>
            </a:r>
            <a:r>
              <a:rPr b="1" lang="fr" sz="2000"/>
              <a:t>TITRE</a:t>
            </a:r>
            <a:r>
              <a:rPr lang="fr" sz="2000"/>
              <a:t> </a:t>
            </a:r>
            <a:endParaRPr sz="2000"/>
          </a:p>
        </p:txBody>
      </p:sp>
      <p:sp>
        <p:nvSpPr>
          <p:cNvPr id="128" name="Google Shape;128;p22"/>
          <p:cNvSpPr/>
          <p:nvPr/>
        </p:nvSpPr>
        <p:spPr>
          <a:xfrm>
            <a:off x="6395150" y="5422575"/>
            <a:ext cx="2268600" cy="2264700"/>
          </a:xfrm>
          <a:prstGeom prst="wedgeRoundRectCallout">
            <a:avLst>
              <a:gd fmla="val -31483" name="adj1"/>
              <a:gd fmla="val -89170" name="adj2"/>
              <a:gd fmla="val 0" name="adj3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/>
              <a:t>Le TITRE peut apparaître DANS le dessin de fenêtre ou en-dessous ou au-dessus.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